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</p:sldIdLst>
  <p:sldSz cx="18288000" cy="10287000"/>
  <p:notesSz cx="6858000" cy="9144000"/>
  <p:embeddedFontLst>
    <p:embeddedFont>
      <p:font typeface="Montserrat Ultra-Bold" charset="1" panose="00000900000000000000"/>
      <p:regular r:id="rId10"/>
    </p:embeddedFont>
    <p:embeddedFont>
      <p:font typeface="Montserrat" charset="1" panose="00000500000000000000"/>
      <p:regular r:id="rId11"/>
    </p:embeddedFont>
    <p:embeddedFont>
      <p:font typeface="Montserrat Bold" charset="1" panose="000008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8.jpe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11.jpeg" Type="http://schemas.openxmlformats.org/officeDocument/2006/relationships/image"/><Relationship Id="rId5" Target="../media/image12.jpe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4.png" Type="http://schemas.openxmlformats.org/officeDocument/2006/relationships/image"/><Relationship Id="rId9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5178174" y="6022895"/>
            <a:ext cx="9643768" cy="1928754"/>
          </a:xfrm>
          <a:custGeom>
            <a:avLst/>
            <a:gdLst/>
            <a:ahLst/>
            <a:cxnLst/>
            <a:rect r="r" b="b" t="t" l="l"/>
            <a:pathLst>
              <a:path h="1928754" w="9643768">
                <a:moveTo>
                  <a:pt x="9643768" y="0"/>
                </a:moveTo>
                <a:lnTo>
                  <a:pt x="0" y="0"/>
                </a:lnTo>
                <a:lnTo>
                  <a:pt x="0" y="1928754"/>
                </a:lnTo>
                <a:lnTo>
                  <a:pt x="9643768" y="1928754"/>
                </a:lnTo>
                <a:lnTo>
                  <a:pt x="964376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47843" y="2960535"/>
            <a:ext cx="8392313" cy="6021485"/>
          </a:xfrm>
          <a:custGeom>
            <a:avLst/>
            <a:gdLst/>
            <a:ahLst/>
            <a:cxnLst/>
            <a:rect r="r" b="b" t="t" l="l"/>
            <a:pathLst>
              <a:path h="6021485" w="8392313">
                <a:moveTo>
                  <a:pt x="0" y="0"/>
                </a:moveTo>
                <a:lnTo>
                  <a:pt x="8392314" y="0"/>
                </a:lnTo>
                <a:lnTo>
                  <a:pt x="8392314" y="6021485"/>
                </a:lnTo>
                <a:lnTo>
                  <a:pt x="0" y="60214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82582" y="-45555"/>
            <a:ext cx="14879123" cy="2453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160"/>
              </a:lnSpc>
              <a:spcBef>
                <a:spcPct val="0"/>
              </a:spcBef>
            </a:pPr>
            <a:r>
              <a:rPr lang="en-US" b="true" sz="14400" spc="1108">
                <a:solidFill>
                  <a:srgbClr val="96763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Bike dataset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8700" y="1071258"/>
            <a:ext cx="427269" cy="427269"/>
          </a:xfrm>
          <a:custGeom>
            <a:avLst/>
            <a:gdLst/>
            <a:ahLst/>
            <a:cxnLst/>
            <a:rect r="r" b="b" t="t" l="l"/>
            <a:pathLst>
              <a:path h="427269" w="427269">
                <a:moveTo>
                  <a:pt x="0" y="0"/>
                </a:moveTo>
                <a:lnTo>
                  <a:pt x="427269" y="0"/>
                </a:lnTo>
                <a:lnTo>
                  <a:pt x="427269" y="427269"/>
                </a:lnTo>
                <a:lnTo>
                  <a:pt x="0" y="4272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-5117550" y="4688260"/>
            <a:ext cx="7315200" cy="1463040"/>
          </a:xfrm>
          <a:custGeom>
            <a:avLst/>
            <a:gdLst/>
            <a:ahLst/>
            <a:cxnLst/>
            <a:rect r="r" b="b" t="t" l="l"/>
            <a:pathLst>
              <a:path h="1463040" w="7315200">
                <a:moveTo>
                  <a:pt x="7315200" y="0"/>
                </a:moveTo>
                <a:lnTo>
                  <a:pt x="0" y="0"/>
                </a:lnTo>
                <a:lnTo>
                  <a:pt x="0" y="1463040"/>
                </a:lnTo>
                <a:lnTo>
                  <a:pt x="7315200" y="1463040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159115"/>
            <a:ext cx="2890443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Michea C.</a:t>
            </a:r>
          </a:p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Julian C.</a:t>
            </a:r>
          </a:p>
          <a:p>
            <a:pPr algn="just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Andrea M.</a:t>
            </a:r>
          </a:p>
        </p:txBody>
      </p:sp>
      <p:sp>
        <p:nvSpPr>
          <p:cNvPr name="Freeform 8" id="8"/>
          <p:cNvSpPr/>
          <p:nvPr/>
        </p:nvSpPr>
        <p:spPr>
          <a:xfrm flipH="true" flipV="true" rot="-10800000">
            <a:off x="15855362" y="9555480"/>
            <a:ext cx="7315200" cy="1463040"/>
          </a:xfrm>
          <a:custGeom>
            <a:avLst/>
            <a:gdLst/>
            <a:ahLst/>
            <a:cxnLst/>
            <a:rect r="r" b="b" t="t" l="l"/>
            <a:pathLst>
              <a:path h="1463040" w="7315200">
                <a:moveTo>
                  <a:pt x="7315200" y="1463040"/>
                </a:moveTo>
                <a:lnTo>
                  <a:pt x="0" y="1463040"/>
                </a:lnTo>
                <a:lnTo>
                  <a:pt x="0" y="0"/>
                </a:lnTo>
                <a:lnTo>
                  <a:pt x="7315200" y="0"/>
                </a:lnTo>
                <a:lnTo>
                  <a:pt x="7315200" y="146304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71258"/>
            <a:ext cx="427269" cy="427269"/>
          </a:xfrm>
          <a:custGeom>
            <a:avLst/>
            <a:gdLst/>
            <a:ahLst/>
            <a:cxnLst/>
            <a:rect r="r" b="b" t="t" l="l"/>
            <a:pathLst>
              <a:path h="427269" w="427269">
                <a:moveTo>
                  <a:pt x="0" y="0"/>
                </a:moveTo>
                <a:lnTo>
                  <a:pt x="427269" y="0"/>
                </a:lnTo>
                <a:lnTo>
                  <a:pt x="427269" y="427269"/>
                </a:lnTo>
                <a:lnTo>
                  <a:pt x="0" y="4272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7165429" y="1467571"/>
            <a:ext cx="947312" cy="0"/>
          </a:xfrm>
          <a:prstGeom prst="line">
            <a:avLst/>
          </a:prstGeom>
          <a:ln cap="flat" w="19050">
            <a:solidFill>
              <a:srgbClr val="9676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864923" y="2341692"/>
            <a:ext cx="4497337" cy="5711133"/>
            <a:chOff x="0" y="0"/>
            <a:chExt cx="1184484" cy="15041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84484" cy="1504167"/>
            </a:xfrm>
            <a:custGeom>
              <a:avLst/>
              <a:gdLst/>
              <a:ahLst/>
              <a:cxnLst/>
              <a:rect r="r" b="b" t="t" l="l"/>
              <a:pathLst>
                <a:path h="1504167" w="1184484">
                  <a:moveTo>
                    <a:pt x="0" y="0"/>
                  </a:moveTo>
                  <a:lnTo>
                    <a:pt x="1184484" y="0"/>
                  </a:lnTo>
                  <a:lnTo>
                    <a:pt x="1184484" y="1504167"/>
                  </a:lnTo>
                  <a:lnTo>
                    <a:pt x="0" y="1504167"/>
                  </a:lnTo>
                  <a:close/>
                </a:path>
              </a:pathLst>
            </a:custGeom>
            <a:solidFill>
              <a:srgbClr val="96763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184484" cy="15422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103048" y="2574074"/>
            <a:ext cx="5246370" cy="524637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4"/>
              <a:stretch>
                <a:fillRect l="-25000" t="0" r="-2500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6953994" y="1054590"/>
            <a:ext cx="137018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Dataset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458909" y="1054590"/>
            <a:ext cx="137018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Planned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63823" y="1054590"/>
            <a:ext cx="137018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787318" y="8644890"/>
            <a:ext cx="1471982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182100" y="3376937"/>
            <a:ext cx="8564284" cy="3498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4000" b="true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from Kaggle, scraped from Bikez.com</a:t>
            </a:r>
          </a:p>
          <a:p>
            <a:pPr algn="l" marL="0" indent="0" lvl="0">
              <a:lnSpc>
                <a:spcPts val="5600"/>
              </a:lnSpc>
              <a:spcBef>
                <a:spcPct val="0"/>
              </a:spcBef>
            </a:pPr>
            <a:r>
              <a:rPr lang="en-US" b="true" sz="400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38'000 rows, 99 columns</a:t>
            </a:r>
          </a:p>
          <a:p>
            <a:pPr algn="l" marL="0" indent="0" lvl="0">
              <a:lnSpc>
                <a:spcPts val="5600"/>
              </a:lnSpc>
              <a:spcBef>
                <a:spcPct val="0"/>
              </a:spcBef>
            </a:pPr>
          </a:p>
          <a:p>
            <a:pPr algn="l" marL="0" indent="0" lvl="0">
              <a:lnSpc>
                <a:spcPts val="560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182100" y="2641607"/>
            <a:ext cx="7977252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19"/>
              </a:lnSpc>
              <a:spcBef>
                <a:spcPct val="0"/>
              </a:spcBef>
            </a:pPr>
            <a:r>
              <a:rPr lang="en-US" b="true" sz="4800">
                <a:solidFill>
                  <a:srgbClr val="96763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First Dataset</a:t>
            </a:r>
          </a:p>
        </p:txBody>
      </p:sp>
      <p:sp>
        <p:nvSpPr>
          <p:cNvPr name="Freeform 15" id="15"/>
          <p:cNvSpPr/>
          <p:nvPr/>
        </p:nvSpPr>
        <p:spPr>
          <a:xfrm flipH="true" flipV="true" rot="-10800000">
            <a:off x="16523309" y="2294067"/>
            <a:ext cx="7315200" cy="1463040"/>
          </a:xfrm>
          <a:custGeom>
            <a:avLst/>
            <a:gdLst/>
            <a:ahLst/>
            <a:cxnLst/>
            <a:rect r="r" b="b" t="t" l="l"/>
            <a:pathLst>
              <a:path h="1463040" w="7315200">
                <a:moveTo>
                  <a:pt x="7315200" y="1463040"/>
                </a:moveTo>
                <a:lnTo>
                  <a:pt x="0" y="1463040"/>
                </a:lnTo>
                <a:lnTo>
                  <a:pt x="0" y="0"/>
                </a:lnTo>
                <a:lnTo>
                  <a:pt x="7315200" y="0"/>
                </a:lnTo>
                <a:lnTo>
                  <a:pt x="7315200" y="146304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false" rot="0">
            <a:off x="-2834137" y="8563527"/>
            <a:ext cx="6947729" cy="1389546"/>
          </a:xfrm>
          <a:custGeom>
            <a:avLst/>
            <a:gdLst/>
            <a:ahLst/>
            <a:cxnLst/>
            <a:rect r="r" b="b" t="t" l="l"/>
            <a:pathLst>
              <a:path h="1389546" w="6947729">
                <a:moveTo>
                  <a:pt x="6947729" y="0"/>
                </a:moveTo>
                <a:lnTo>
                  <a:pt x="0" y="0"/>
                </a:lnTo>
                <a:lnTo>
                  <a:pt x="0" y="1389546"/>
                </a:lnTo>
                <a:lnTo>
                  <a:pt x="6947729" y="1389546"/>
                </a:lnTo>
                <a:lnTo>
                  <a:pt x="6947729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9182100" y="6904799"/>
            <a:ext cx="8564284" cy="679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00"/>
              </a:lnSpc>
              <a:spcBef>
                <a:spcPct val="0"/>
              </a:spcBef>
            </a:pPr>
            <a:r>
              <a:rPr lang="en-US" b="true" sz="400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Accidents involving bikes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82100" y="6169469"/>
            <a:ext cx="7977252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19"/>
              </a:lnSpc>
              <a:spcBef>
                <a:spcPct val="0"/>
              </a:spcBef>
            </a:pPr>
            <a:r>
              <a:rPr lang="en-US" b="true" sz="4800">
                <a:solidFill>
                  <a:srgbClr val="96763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Planned Dataset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787318" y="8644890"/>
            <a:ext cx="1471982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03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774752"/>
            <a:ext cx="10108830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19"/>
              </a:lnSpc>
              <a:spcBef>
                <a:spcPct val="0"/>
              </a:spcBef>
            </a:pPr>
            <a:r>
              <a:rPr lang="en-US" b="true" sz="4800">
                <a:solidFill>
                  <a:srgbClr val="96763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What each row represents?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-3496992" y="-731520"/>
            <a:ext cx="7315200" cy="1463040"/>
          </a:xfrm>
          <a:custGeom>
            <a:avLst/>
            <a:gdLst/>
            <a:ahLst/>
            <a:cxnLst/>
            <a:rect r="r" b="b" t="t" l="l"/>
            <a:pathLst>
              <a:path h="1463040" w="7315200">
                <a:moveTo>
                  <a:pt x="7315200" y="0"/>
                </a:moveTo>
                <a:lnTo>
                  <a:pt x="0" y="0"/>
                </a:lnTo>
                <a:lnTo>
                  <a:pt x="0" y="1463040"/>
                </a:lnTo>
                <a:lnTo>
                  <a:pt x="7315200" y="1463040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-10800000">
            <a:off x="15787318" y="5001616"/>
            <a:ext cx="7315200" cy="1463040"/>
          </a:xfrm>
          <a:custGeom>
            <a:avLst/>
            <a:gdLst/>
            <a:ahLst/>
            <a:cxnLst/>
            <a:rect r="r" b="b" t="t" l="l"/>
            <a:pathLst>
              <a:path h="1463040" w="7315200">
                <a:moveTo>
                  <a:pt x="7315200" y="1463040"/>
                </a:moveTo>
                <a:lnTo>
                  <a:pt x="0" y="1463040"/>
                </a:lnTo>
                <a:lnTo>
                  <a:pt x="0" y="0"/>
                </a:lnTo>
                <a:lnTo>
                  <a:pt x="7315200" y="0"/>
                </a:lnTo>
                <a:lnTo>
                  <a:pt x="7315200" y="146304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1071258"/>
            <a:ext cx="427269" cy="427269"/>
          </a:xfrm>
          <a:custGeom>
            <a:avLst/>
            <a:gdLst/>
            <a:ahLst/>
            <a:cxnLst/>
            <a:rect r="r" b="b" t="t" l="l"/>
            <a:pathLst>
              <a:path h="427269" w="427269">
                <a:moveTo>
                  <a:pt x="0" y="0"/>
                </a:moveTo>
                <a:lnTo>
                  <a:pt x="427269" y="0"/>
                </a:lnTo>
                <a:lnTo>
                  <a:pt x="427269" y="427269"/>
                </a:lnTo>
                <a:lnTo>
                  <a:pt x="0" y="4272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flipV="true">
            <a:off x="7165429" y="1508052"/>
            <a:ext cx="947312" cy="0"/>
          </a:xfrm>
          <a:prstGeom prst="line">
            <a:avLst/>
          </a:prstGeom>
          <a:ln cap="flat" w="19050">
            <a:solidFill>
              <a:srgbClr val="9676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6953994" y="1054590"/>
            <a:ext cx="137018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Dataset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58909" y="1054590"/>
            <a:ext cx="137018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Planned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63823" y="1054590"/>
            <a:ext cx="137018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42334" y="2538657"/>
            <a:ext cx="15494609" cy="10329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Each row corresponds to one motorcycle record and carries all of its attributes:</a:t>
            </a:r>
          </a:p>
          <a:p>
            <a:pPr algn="l">
              <a:lnSpc>
                <a:spcPts val="3919"/>
              </a:lnSpc>
            </a:pPr>
          </a:p>
          <a:p>
            <a:pPr algn="l" marL="626107" indent="-313054" lvl="1">
              <a:lnSpc>
                <a:spcPts val="4059"/>
              </a:lnSpc>
              <a:buFont typeface="Arial"/>
              <a:buChar char="•"/>
            </a:pPr>
            <a:r>
              <a:rPr lang="en-US" sz="28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Identity &amp; Classification</a:t>
            </a:r>
          </a:p>
          <a:p>
            <a:pPr algn="l" marL="1381751" indent="-460584" lvl="2">
              <a:lnSpc>
                <a:spcPts val="4479"/>
              </a:lnSpc>
              <a:buFont typeface="Arial"/>
              <a:buChar char="⚬"/>
            </a:pPr>
            <a:r>
              <a:rPr lang="en-US" sz="3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Model, Year, Category, Comments, Modifications</a:t>
            </a:r>
          </a:p>
          <a:p>
            <a:pPr algn="l">
              <a:lnSpc>
                <a:spcPts val="4479"/>
              </a:lnSpc>
            </a:pPr>
          </a:p>
          <a:p>
            <a:pPr algn="l" marL="690876" indent="-345438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Performance &amp; Dynamics</a:t>
            </a:r>
          </a:p>
          <a:p>
            <a:pPr algn="l" marL="1381751" indent="-460584" lvl="2">
              <a:lnSpc>
                <a:spcPts val="4479"/>
              </a:lnSpc>
              <a:buFont typeface="Arial"/>
              <a:buChar char="⚬"/>
            </a:pPr>
            <a:r>
              <a:rPr lang="en-US" sz="3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Power (HP/kW), Torque, 0–100 km/h, Top speed, ecc. </a:t>
            </a:r>
          </a:p>
          <a:p>
            <a:pPr algn="l">
              <a:lnSpc>
                <a:spcPts val="4479"/>
              </a:lnSpc>
            </a:pPr>
          </a:p>
          <a:p>
            <a:pPr algn="l" marL="690876" indent="-345438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Engine &amp; Drivetrain</a:t>
            </a:r>
          </a:p>
          <a:p>
            <a:pPr algn="l" marL="1381751" indent="-460584" lvl="2">
              <a:lnSpc>
                <a:spcPts val="4479"/>
              </a:lnSpc>
              <a:buFont typeface="Arial"/>
              <a:buChar char="⚬"/>
            </a:pPr>
            <a:r>
              <a:rPr lang="en-US" sz="3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Engine type, Fuel system/control, Cooling, Gearbox/Transmission</a:t>
            </a:r>
          </a:p>
          <a:p>
            <a:pPr algn="l">
              <a:lnSpc>
                <a:spcPts val="4479"/>
              </a:lnSpc>
            </a:pPr>
          </a:p>
          <a:p>
            <a:pPr algn="l" marL="690876" indent="-345438" lvl="1">
              <a:lnSpc>
                <a:spcPts val="4479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Economy, Emissions &amp; Features</a:t>
            </a:r>
          </a:p>
          <a:p>
            <a:pPr algn="l" marL="1381751" indent="-460584" lvl="2">
              <a:lnSpc>
                <a:spcPts val="4479"/>
              </a:lnSpc>
              <a:buFont typeface="Arial"/>
              <a:buChar char="⚬"/>
            </a:pPr>
            <a:r>
              <a:rPr lang="en-US" sz="3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Fuel consumption, Greenhouse gases, Fuel capacity, ecc. </a:t>
            </a:r>
          </a:p>
          <a:p>
            <a:pPr algn="l">
              <a:lnSpc>
                <a:spcPts val="5740"/>
              </a:lnSpc>
            </a:pPr>
          </a:p>
          <a:p>
            <a:pPr algn="l">
              <a:lnSpc>
                <a:spcPts val="5740"/>
              </a:lnSpc>
            </a:pPr>
          </a:p>
          <a:p>
            <a:pPr algn="ctr">
              <a:lnSpc>
                <a:spcPts val="7139"/>
              </a:lnSpc>
            </a:pPr>
          </a:p>
          <a:p>
            <a:pPr algn="ctr" marL="0" indent="0" lvl="0">
              <a:lnSpc>
                <a:spcPts val="71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787318" y="8644890"/>
            <a:ext cx="1471982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04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216333" y="4110280"/>
            <a:ext cx="3554537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  <a:spcBef>
                <a:spcPct val="0"/>
              </a:spcBef>
            </a:pPr>
            <a:r>
              <a:rPr lang="en-US" b="true" sz="24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Relation between cost and: CV, brand, type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738406" y="3404893"/>
            <a:ext cx="1697205" cy="2155268"/>
            <a:chOff x="0" y="0"/>
            <a:chExt cx="1184484" cy="15041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84484" cy="1504167"/>
            </a:xfrm>
            <a:custGeom>
              <a:avLst/>
              <a:gdLst/>
              <a:ahLst/>
              <a:cxnLst/>
              <a:rect r="r" b="b" t="t" l="l"/>
              <a:pathLst>
                <a:path h="1504167" w="1184484">
                  <a:moveTo>
                    <a:pt x="0" y="0"/>
                  </a:moveTo>
                  <a:lnTo>
                    <a:pt x="1184484" y="0"/>
                  </a:lnTo>
                  <a:lnTo>
                    <a:pt x="1184484" y="1504167"/>
                  </a:lnTo>
                  <a:lnTo>
                    <a:pt x="0" y="1504167"/>
                  </a:lnTo>
                  <a:close/>
                </a:path>
              </a:pathLst>
            </a:custGeom>
            <a:solidFill>
              <a:srgbClr val="96763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184484" cy="1542267"/>
            </a:xfrm>
            <a:prstGeom prst="rect">
              <a:avLst/>
            </a:prstGeom>
          </p:spPr>
          <p:txBody>
            <a:bodyPr anchor="ctr" rtlCol="false" tIns="21696" lIns="21696" bIns="21696" rIns="21696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828270" y="3492590"/>
            <a:ext cx="1979876" cy="197987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11995057" y="4140760"/>
            <a:ext cx="3554537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  <a:spcBef>
                <a:spcPct val="0"/>
              </a:spcBef>
            </a:pPr>
            <a:r>
              <a:rPr lang="en-US" b="true" sz="2400">
                <a:solidFill>
                  <a:srgbClr val="96763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Relation between CV and fatalities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532870" y="3404893"/>
            <a:ext cx="1697205" cy="2155268"/>
            <a:chOff x="0" y="0"/>
            <a:chExt cx="1184484" cy="150416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84484" cy="1504167"/>
            </a:xfrm>
            <a:custGeom>
              <a:avLst/>
              <a:gdLst/>
              <a:ahLst/>
              <a:cxnLst/>
              <a:rect r="r" b="b" t="t" l="l"/>
              <a:pathLst>
                <a:path h="1504167" w="1184484">
                  <a:moveTo>
                    <a:pt x="0" y="0"/>
                  </a:moveTo>
                  <a:lnTo>
                    <a:pt x="1184484" y="0"/>
                  </a:lnTo>
                  <a:lnTo>
                    <a:pt x="1184484" y="1504167"/>
                  </a:lnTo>
                  <a:lnTo>
                    <a:pt x="0" y="1504167"/>
                  </a:lnTo>
                  <a:close/>
                </a:path>
              </a:pathLst>
            </a:custGeom>
            <a:solidFill>
              <a:srgbClr val="96763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184484" cy="1542267"/>
            </a:xfrm>
            <a:prstGeom prst="rect">
              <a:avLst/>
            </a:prstGeom>
          </p:spPr>
          <p:txBody>
            <a:bodyPr anchor="ctr" rtlCol="false" tIns="21696" lIns="21696" bIns="21696" rIns="21696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622734" y="3492590"/>
            <a:ext cx="1979876" cy="1979876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-25046" t="0" r="-25046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5440764" y="1992367"/>
            <a:ext cx="7406472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19"/>
              </a:lnSpc>
              <a:spcBef>
                <a:spcPct val="0"/>
              </a:spcBef>
            </a:pPr>
            <a:r>
              <a:rPr lang="en-US" b="true" sz="4800">
                <a:solidFill>
                  <a:srgbClr val="96763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Planned analysis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76726" y="6756867"/>
            <a:ext cx="3554537" cy="1234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  <a:spcBef>
                <a:spcPct val="0"/>
              </a:spcBef>
            </a:pPr>
            <a:r>
              <a:rPr lang="en-US" b="true" sz="2400">
                <a:solidFill>
                  <a:srgbClr val="96763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Relation between Bike brands and accidents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2738406" y="6184444"/>
            <a:ext cx="1697205" cy="2155268"/>
            <a:chOff x="0" y="0"/>
            <a:chExt cx="1184484" cy="150416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84484" cy="1504167"/>
            </a:xfrm>
            <a:custGeom>
              <a:avLst/>
              <a:gdLst/>
              <a:ahLst/>
              <a:cxnLst/>
              <a:rect r="r" b="b" t="t" l="l"/>
              <a:pathLst>
                <a:path h="1504167" w="1184484">
                  <a:moveTo>
                    <a:pt x="0" y="0"/>
                  </a:moveTo>
                  <a:lnTo>
                    <a:pt x="1184484" y="0"/>
                  </a:lnTo>
                  <a:lnTo>
                    <a:pt x="1184484" y="1504167"/>
                  </a:lnTo>
                  <a:lnTo>
                    <a:pt x="0" y="1504167"/>
                  </a:lnTo>
                  <a:close/>
                </a:path>
              </a:pathLst>
            </a:custGeom>
            <a:solidFill>
              <a:srgbClr val="967630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184484" cy="1542267"/>
            </a:xfrm>
            <a:prstGeom prst="rect">
              <a:avLst/>
            </a:prstGeom>
          </p:spPr>
          <p:txBody>
            <a:bodyPr anchor="ctr" rtlCol="false" tIns="21696" lIns="21696" bIns="21696" rIns="21696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828270" y="6272140"/>
            <a:ext cx="1979876" cy="1979876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4"/>
              <a:stretch>
                <a:fillRect l="-25000" t="0" r="-25000" b="0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1995057" y="6966417"/>
            <a:ext cx="3554537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  <a:spcBef>
                <a:spcPct val="0"/>
              </a:spcBef>
            </a:pPr>
            <a:r>
              <a:rPr lang="en-US" b="true" sz="24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Other analysis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9532870" y="6184444"/>
            <a:ext cx="1697205" cy="2155268"/>
            <a:chOff x="0" y="0"/>
            <a:chExt cx="1184484" cy="150416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84484" cy="1504167"/>
            </a:xfrm>
            <a:custGeom>
              <a:avLst/>
              <a:gdLst/>
              <a:ahLst/>
              <a:cxnLst/>
              <a:rect r="r" b="b" t="t" l="l"/>
              <a:pathLst>
                <a:path h="1504167" w="1184484">
                  <a:moveTo>
                    <a:pt x="0" y="0"/>
                  </a:moveTo>
                  <a:lnTo>
                    <a:pt x="1184484" y="0"/>
                  </a:lnTo>
                  <a:lnTo>
                    <a:pt x="1184484" y="1504167"/>
                  </a:lnTo>
                  <a:lnTo>
                    <a:pt x="0" y="1504167"/>
                  </a:lnTo>
                  <a:close/>
                </a:path>
              </a:pathLst>
            </a:custGeom>
            <a:solidFill>
              <a:srgbClr val="96763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184484" cy="1542267"/>
            </a:xfrm>
            <a:prstGeom prst="rect">
              <a:avLst/>
            </a:prstGeom>
          </p:spPr>
          <p:txBody>
            <a:bodyPr anchor="ctr" rtlCol="false" tIns="21696" lIns="21696" bIns="21696" rIns="21696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622734" y="6272140"/>
            <a:ext cx="1979876" cy="1979876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5"/>
              <a:stretch>
                <a:fillRect l="-25046" t="0" r="-25046" b="0"/>
              </a:stretch>
            </a:blipFill>
          </p:spPr>
        </p:sp>
      </p:grpSp>
      <p:sp>
        <p:nvSpPr>
          <p:cNvPr name="Freeform 28" id="28"/>
          <p:cNvSpPr/>
          <p:nvPr/>
        </p:nvSpPr>
        <p:spPr>
          <a:xfrm flipH="true" flipV="false" rot="0">
            <a:off x="-3496992" y="-731520"/>
            <a:ext cx="7315200" cy="1463040"/>
          </a:xfrm>
          <a:custGeom>
            <a:avLst/>
            <a:gdLst/>
            <a:ahLst/>
            <a:cxnLst/>
            <a:rect r="r" b="b" t="t" l="l"/>
            <a:pathLst>
              <a:path h="1463040" w="7315200">
                <a:moveTo>
                  <a:pt x="7315200" y="0"/>
                </a:moveTo>
                <a:lnTo>
                  <a:pt x="0" y="0"/>
                </a:lnTo>
                <a:lnTo>
                  <a:pt x="0" y="1463040"/>
                </a:lnTo>
                <a:lnTo>
                  <a:pt x="7315200" y="1463040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true" flipV="true" rot="-10800000">
            <a:off x="15787318" y="5001616"/>
            <a:ext cx="7315200" cy="1463040"/>
          </a:xfrm>
          <a:custGeom>
            <a:avLst/>
            <a:gdLst/>
            <a:ahLst/>
            <a:cxnLst/>
            <a:rect r="r" b="b" t="t" l="l"/>
            <a:pathLst>
              <a:path h="1463040" w="7315200">
                <a:moveTo>
                  <a:pt x="7315200" y="1463040"/>
                </a:moveTo>
                <a:lnTo>
                  <a:pt x="0" y="1463040"/>
                </a:lnTo>
                <a:lnTo>
                  <a:pt x="0" y="0"/>
                </a:lnTo>
                <a:lnTo>
                  <a:pt x="7315200" y="0"/>
                </a:lnTo>
                <a:lnTo>
                  <a:pt x="7315200" y="146304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028700" y="1071258"/>
            <a:ext cx="427269" cy="427269"/>
          </a:xfrm>
          <a:custGeom>
            <a:avLst/>
            <a:gdLst/>
            <a:ahLst/>
            <a:cxnLst/>
            <a:rect r="r" b="b" t="t" l="l"/>
            <a:pathLst>
              <a:path h="427269" w="427269">
                <a:moveTo>
                  <a:pt x="0" y="0"/>
                </a:moveTo>
                <a:lnTo>
                  <a:pt x="427269" y="0"/>
                </a:lnTo>
                <a:lnTo>
                  <a:pt x="427269" y="427269"/>
                </a:lnTo>
                <a:lnTo>
                  <a:pt x="0" y="4272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1" id="31"/>
          <p:cNvSpPr/>
          <p:nvPr/>
        </p:nvSpPr>
        <p:spPr>
          <a:xfrm flipV="true">
            <a:off x="8585558" y="1489002"/>
            <a:ext cx="947312" cy="0"/>
          </a:xfrm>
          <a:prstGeom prst="line">
            <a:avLst/>
          </a:prstGeom>
          <a:ln cap="flat" w="19050">
            <a:solidFill>
              <a:srgbClr val="9676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2" id="32"/>
          <p:cNvSpPr txBox="true"/>
          <p:nvPr/>
        </p:nvSpPr>
        <p:spPr>
          <a:xfrm rot="0">
            <a:off x="6953994" y="1054590"/>
            <a:ext cx="137018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Dataset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458909" y="1054590"/>
            <a:ext cx="137018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Planned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963823" y="1054590"/>
            <a:ext cx="137018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DAGnmjz81CI</dc:identifier>
  <dcterms:modified xsi:type="dcterms:W3CDTF">2011-08-01T06:04:30Z</dcterms:modified>
  <cp:revision>1</cp:revision>
  <dc:title>bike dataset</dc:title>
</cp:coreProperties>
</file>

<file path=docProps/thumbnail.jpeg>
</file>